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Roboto" panose="02000000000000000000" pitchFamily="2" charset="0"/>
      <p:regular r:id="rId20"/>
      <p:bold r:id="rId21"/>
      <p:italic r:id="rId22"/>
      <p:boldItalic r:id="rId23"/>
    </p:embeddedFont>
    <p:embeddedFont>
      <p:font typeface="Roboto Slab" panose="020B0604020202020204" charset="0"/>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696" y="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493d630c61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493d630c6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4b25295baf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4b25295ba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493d630c6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493d630c6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4b25295baf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4b25295baf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493d630c61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493d630c6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493d630c61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493d630c6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493d630c61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493d630c6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4b25295baf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4b25295ba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493d630c6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493d630c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493d630c61_0_6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493d630c61_0_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1493d630c61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1493d630c6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4b25295baf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4b25295ba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chart highlights Bitcoin’s Quarterly Performance since 2017</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4b25295baf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4b25295ba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493d630c61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493d630c6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Dogecoin’s quarterly performance since 2017</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493d630c61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493d630c6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4b25295baf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4b25295ba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openxmlformats.org/officeDocument/2006/relationships/hyperlink" Target="https://time.com/nextadvisor/investing/cryptocurrency/what-is-bitcoin/#:~:text=Bitcoin%20was%20created%20in%202009,value%20currency%2C%20comparable%20to%20gold" TargetMode="External"/><Relationship Id="rId3" Type="http://schemas.openxmlformats.org/officeDocument/2006/relationships/hyperlink" Target="https://cointelegraph.com/dogecoin-for-beginners/how-to-buy-dogecoin-a-beginners-guide-to-investing-in-doge" TargetMode="External"/><Relationship Id="rId7" Type="http://schemas.openxmlformats.org/officeDocument/2006/relationships/hyperlink" Target="https://www.confused.com/car-finance/beginners-guide-to-bitcoin"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hyperlink" Target="https://www.forbes.com/advisor/investing/cryptocurrency/who-is-satoshi-nakamoto/" TargetMode="External"/><Relationship Id="rId5" Type="http://schemas.openxmlformats.org/officeDocument/2006/relationships/hyperlink" Target="https://www.forbes.com/advisor/investing/cryptocurrency/what-is-ripple-xrp/" TargetMode="External"/><Relationship Id="rId4" Type="http://schemas.openxmlformats.org/officeDocument/2006/relationships/hyperlink" Target="https://www.cnbc.com/2021/07/07/tether-cryptocurrency-usdt-what-you-need-to-know.html" TargetMode="External"/><Relationship Id="rId9" Type="http://schemas.openxmlformats.org/officeDocument/2006/relationships/hyperlink" Target="https://www.investopedia.com/terms/e/ethereum.asp"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Cryptocurrency </a:t>
            </a:r>
            <a:endParaRPr/>
          </a:p>
          <a:p>
            <a:pPr marL="0" lvl="0" indent="0" algn="ctr" rtl="0">
              <a:spcBef>
                <a:spcPts val="0"/>
              </a:spcBef>
              <a:spcAft>
                <a:spcPts val="0"/>
              </a:spcAft>
              <a:buNone/>
            </a:pPr>
            <a:r>
              <a:rPr lang="en"/>
              <a:t>Analysis</a:t>
            </a:r>
            <a:endParaRPr/>
          </a:p>
          <a:p>
            <a:pPr marL="0" lvl="0" indent="0" algn="ctr" rtl="0">
              <a:spcBef>
                <a:spcPts val="0"/>
              </a:spcBef>
              <a:spcAft>
                <a:spcPts val="0"/>
              </a:spcAft>
              <a:buNone/>
            </a:pPr>
            <a:endParaRPr/>
          </a:p>
        </p:txBody>
      </p:sp>
      <p:sp>
        <p:nvSpPr>
          <p:cNvPr id="64" name="Google Shape;64;p13"/>
          <p:cNvSpPr txBox="1">
            <a:spLocks noGrp="1"/>
          </p:cNvSpPr>
          <p:nvPr>
            <p:ph type="subTitle" idx="1"/>
          </p:nvPr>
        </p:nvSpPr>
        <p:spPr>
          <a:xfrm>
            <a:off x="3854850" y="3887600"/>
            <a:ext cx="3573300" cy="529500"/>
          </a:xfrm>
          <a:prstGeom prst="rect">
            <a:avLst/>
          </a:prstGeom>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en"/>
              <a:t>By: Saba Amin, Jacyntha Mack, and Nicolas Merced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52825"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Ethereum (ETH)</a:t>
            </a:r>
            <a:endParaRPr/>
          </a:p>
        </p:txBody>
      </p:sp>
      <p:sp>
        <p:nvSpPr>
          <p:cNvPr id="121" name="Google Shape;121;p22"/>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Launched in 2015 by Buterin and Joe Lubin, founders of the blockchain software company ConsenSys.</a:t>
            </a:r>
            <a:endParaRPr/>
          </a:p>
          <a:p>
            <a:pPr marL="457200" lvl="0" indent="-342900" algn="l" rtl="0">
              <a:spcBef>
                <a:spcPts val="0"/>
              </a:spcBef>
              <a:spcAft>
                <a:spcPts val="0"/>
              </a:spcAft>
              <a:buSzPts val="1800"/>
              <a:buChar char="●"/>
            </a:pPr>
            <a:r>
              <a:rPr lang="en"/>
              <a:t>Uses a proof of work consensus protocol but is currently working toward a proof of stake protocol where owners “stake” a certain amount of their Ether.</a:t>
            </a:r>
            <a:endParaRPr/>
          </a:p>
          <a:p>
            <a:pPr marL="914400" lvl="1" indent="-317500" algn="l" rtl="0">
              <a:spcBef>
                <a:spcPts val="0"/>
              </a:spcBef>
              <a:spcAft>
                <a:spcPts val="0"/>
              </a:spcAft>
              <a:buSzPts val="1400"/>
              <a:buChar char="○"/>
            </a:pPr>
            <a:r>
              <a:rPr lang="en"/>
              <a:t>The protocol will randomly choose users with stake in ether in order to verify their transactions with the reward being more ether; it serves as an incentive/collateral for the privilege of mining. </a:t>
            </a:r>
            <a:endParaRPr/>
          </a:p>
        </p:txBody>
      </p:sp>
      <p:pic>
        <p:nvPicPr>
          <p:cNvPr id="122" name="Google Shape;122;p22"/>
          <p:cNvPicPr preferRelativeResize="0"/>
          <p:nvPr/>
        </p:nvPicPr>
        <p:blipFill>
          <a:blip r:embed="rId3">
            <a:alphaModFix/>
          </a:blip>
          <a:stretch>
            <a:fillRect/>
          </a:stretch>
        </p:blipFill>
        <p:spPr>
          <a:xfrm>
            <a:off x="7620525" y="3620025"/>
            <a:ext cx="1523474" cy="15234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Ethereum (ETH)</a:t>
            </a:r>
            <a:endParaRPr/>
          </a:p>
        </p:txBody>
      </p:sp>
      <p:pic>
        <p:nvPicPr>
          <p:cNvPr id="128" name="Google Shape;128;p23"/>
          <p:cNvPicPr preferRelativeResize="0"/>
          <p:nvPr/>
        </p:nvPicPr>
        <p:blipFill>
          <a:blip r:embed="rId3">
            <a:alphaModFix/>
          </a:blip>
          <a:stretch>
            <a:fillRect/>
          </a:stretch>
        </p:blipFill>
        <p:spPr>
          <a:xfrm>
            <a:off x="152400" y="1296525"/>
            <a:ext cx="8372886" cy="3694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XRP</a:t>
            </a:r>
            <a:endParaRPr/>
          </a:p>
        </p:txBody>
      </p:sp>
      <p:sp>
        <p:nvSpPr>
          <p:cNvPr id="134" name="Google Shape;134;p2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Backed by a company known as Ripple, XRP was released in 2012.</a:t>
            </a:r>
            <a:endParaRPr/>
          </a:p>
          <a:p>
            <a:pPr marL="457200" lvl="0" indent="-342900" algn="l" rtl="0">
              <a:spcBef>
                <a:spcPts val="0"/>
              </a:spcBef>
              <a:spcAft>
                <a:spcPts val="0"/>
              </a:spcAft>
              <a:buSzPts val="1800"/>
              <a:buChar char="●"/>
            </a:pPr>
            <a:r>
              <a:rPr lang="en"/>
              <a:t>Operates by centralizing its network and uses a consensus protocol.</a:t>
            </a:r>
            <a:endParaRPr/>
          </a:p>
          <a:p>
            <a:pPr marL="914400" lvl="1" indent="-317500" algn="l" rtl="0">
              <a:spcBef>
                <a:spcPts val="0"/>
              </a:spcBef>
              <a:spcAft>
                <a:spcPts val="0"/>
              </a:spcAft>
              <a:buSzPts val="1400"/>
              <a:buChar char="○"/>
            </a:pPr>
            <a:r>
              <a:rPr lang="en"/>
              <a:t>According to Forbes, XRP’s system allows anyone to download its validation software while still maintaining unique node lists that users can select to verify their transactions based on which participants they think are least likely to defraud them</a:t>
            </a:r>
            <a:endParaRPr/>
          </a:p>
        </p:txBody>
      </p:sp>
      <p:pic>
        <p:nvPicPr>
          <p:cNvPr id="135" name="Google Shape;135;p24"/>
          <p:cNvPicPr preferRelativeResize="0"/>
          <p:nvPr/>
        </p:nvPicPr>
        <p:blipFill>
          <a:blip r:embed="rId3">
            <a:alphaModFix/>
          </a:blip>
          <a:stretch>
            <a:fillRect/>
          </a:stretch>
        </p:blipFill>
        <p:spPr>
          <a:xfrm>
            <a:off x="7473950" y="3782200"/>
            <a:ext cx="1670051" cy="1670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XRP</a:t>
            </a:r>
            <a:endParaRPr/>
          </a:p>
        </p:txBody>
      </p:sp>
      <p:pic>
        <p:nvPicPr>
          <p:cNvPr id="141" name="Google Shape;141;p25"/>
          <p:cNvPicPr preferRelativeResize="0"/>
          <p:nvPr/>
        </p:nvPicPr>
        <p:blipFill>
          <a:blip r:embed="rId3">
            <a:alphaModFix/>
          </a:blip>
          <a:stretch>
            <a:fillRect/>
          </a:stretch>
        </p:blipFill>
        <p:spPr>
          <a:xfrm>
            <a:off x="152400" y="1296525"/>
            <a:ext cx="8372886" cy="3694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Group Comparison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Data vs Hypothesis</a:t>
            </a:r>
            <a:endParaRPr/>
          </a:p>
        </p:txBody>
      </p:sp>
      <p:sp>
        <p:nvSpPr>
          <p:cNvPr id="152" name="Google Shape;152;p27"/>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Conclusion</a:t>
            </a:r>
            <a:endParaRPr/>
          </a:p>
        </p:txBody>
      </p:sp>
      <p:sp>
        <p:nvSpPr>
          <p:cNvPr id="158" name="Google Shape;158;p28"/>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Predict trends of 5 different Cryptocurrencies by using past performance data in order to locate the most valuable investment.</a:t>
            </a:r>
            <a:endParaRPr/>
          </a:p>
          <a:p>
            <a:pPr marL="457200" lvl="0" indent="-342900" algn="l" rtl="0">
              <a:spcBef>
                <a:spcPts val="0"/>
              </a:spcBef>
              <a:spcAft>
                <a:spcPts val="0"/>
              </a:spcAft>
              <a:buSzPts val="1800"/>
              <a:buChar char="-"/>
            </a:pPr>
            <a:r>
              <a:rPr lang="en"/>
              <a:t>Currencies Utilized:</a:t>
            </a:r>
            <a:endParaRPr/>
          </a:p>
          <a:p>
            <a:pPr marL="914400" lvl="1" indent="-317500" algn="l" rtl="0">
              <a:spcBef>
                <a:spcPts val="0"/>
              </a:spcBef>
              <a:spcAft>
                <a:spcPts val="0"/>
              </a:spcAft>
              <a:buSzPts val="1400"/>
              <a:buChar char="-"/>
            </a:pPr>
            <a:r>
              <a:rPr lang="en"/>
              <a:t>Bitcoin</a:t>
            </a:r>
            <a:endParaRPr/>
          </a:p>
          <a:p>
            <a:pPr marL="914400" lvl="1" indent="-317500" algn="l" rtl="0">
              <a:spcBef>
                <a:spcPts val="0"/>
              </a:spcBef>
              <a:spcAft>
                <a:spcPts val="0"/>
              </a:spcAft>
              <a:buSzPts val="1400"/>
              <a:buChar char="-"/>
            </a:pPr>
            <a:r>
              <a:rPr lang="en"/>
              <a:t>Dogecoin</a:t>
            </a:r>
            <a:endParaRPr/>
          </a:p>
          <a:p>
            <a:pPr marL="914400" lvl="1" indent="-317500" algn="l" rtl="0">
              <a:spcBef>
                <a:spcPts val="0"/>
              </a:spcBef>
              <a:spcAft>
                <a:spcPts val="0"/>
              </a:spcAft>
              <a:buSzPts val="1400"/>
              <a:buChar char="-"/>
            </a:pPr>
            <a:r>
              <a:rPr lang="en"/>
              <a:t>Tether</a:t>
            </a:r>
            <a:endParaRPr/>
          </a:p>
          <a:p>
            <a:pPr marL="914400" lvl="1" indent="-317500" algn="l" rtl="0">
              <a:spcBef>
                <a:spcPts val="0"/>
              </a:spcBef>
              <a:spcAft>
                <a:spcPts val="0"/>
              </a:spcAft>
              <a:buSzPts val="1400"/>
              <a:buChar char="-"/>
            </a:pPr>
            <a:r>
              <a:rPr lang="en"/>
              <a:t>Etherium</a:t>
            </a:r>
            <a:endParaRPr/>
          </a:p>
          <a:p>
            <a:pPr marL="914400" lvl="1" indent="-317500" algn="l" rtl="0">
              <a:spcBef>
                <a:spcPts val="0"/>
              </a:spcBef>
              <a:spcAft>
                <a:spcPts val="0"/>
              </a:spcAft>
              <a:buSzPts val="1400"/>
              <a:buChar char="-"/>
            </a:pPr>
            <a:r>
              <a:rPr lang="en"/>
              <a:t>XRP</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Works Cited</a:t>
            </a:r>
            <a:endParaRPr/>
          </a:p>
        </p:txBody>
      </p:sp>
      <p:sp>
        <p:nvSpPr>
          <p:cNvPr id="164" name="Google Shape;164;p29"/>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fontScale="40000"/>
          </a:bodyPr>
          <a:lstStyle/>
          <a:p>
            <a:pPr marL="0" lvl="0" indent="0" algn="l" rtl="0">
              <a:spcBef>
                <a:spcPts val="0"/>
              </a:spcBef>
              <a:spcAft>
                <a:spcPts val="0"/>
              </a:spcAft>
              <a:buNone/>
            </a:pPr>
            <a:r>
              <a:rPr lang="en" u="sng">
                <a:solidFill>
                  <a:schemeClr val="hlink"/>
                </a:solidFill>
                <a:hlinkClick r:id="rId3"/>
              </a:rPr>
              <a:t>https://cointelegraph.com/dogecoin-for-beginners/how-to-buy-dogecoin-a-beginners-guide-to-investing-in-doge</a:t>
            </a:r>
            <a:endParaRPr/>
          </a:p>
          <a:p>
            <a:pPr marL="0" lvl="0" indent="0" algn="l" rtl="0">
              <a:spcBef>
                <a:spcPts val="1200"/>
              </a:spcBef>
              <a:spcAft>
                <a:spcPts val="0"/>
              </a:spcAft>
              <a:buNone/>
            </a:pPr>
            <a:r>
              <a:rPr lang="en" u="sng">
                <a:solidFill>
                  <a:schemeClr val="hlink"/>
                </a:solidFill>
                <a:hlinkClick r:id="rId4"/>
              </a:rPr>
              <a:t>https://www.cnbc.com/2021/07/07/tether-cryptocurrency-usdt-what-you-need-to-know.html</a:t>
            </a:r>
            <a:endParaRPr/>
          </a:p>
          <a:p>
            <a:pPr marL="0" lvl="0" indent="0" algn="l" rtl="0">
              <a:spcBef>
                <a:spcPts val="1200"/>
              </a:spcBef>
              <a:spcAft>
                <a:spcPts val="0"/>
              </a:spcAft>
              <a:buNone/>
            </a:pPr>
            <a:r>
              <a:rPr lang="en" u="sng">
                <a:solidFill>
                  <a:schemeClr val="hlink"/>
                </a:solidFill>
                <a:hlinkClick r:id="rId5"/>
              </a:rPr>
              <a:t>https://www.forbes.com/advisor/investing/cryptocurrency/what-is-ripple-xrp/</a:t>
            </a:r>
            <a:endParaRPr/>
          </a:p>
          <a:p>
            <a:pPr marL="0" lvl="0" indent="0" algn="l" rtl="0">
              <a:spcBef>
                <a:spcPts val="1200"/>
              </a:spcBef>
              <a:spcAft>
                <a:spcPts val="0"/>
              </a:spcAft>
              <a:buNone/>
            </a:pPr>
            <a:r>
              <a:rPr lang="en" u="sng">
                <a:solidFill>
                  <a:schemeClr val="hlink"/>
                </a:solidFill>
                <a:hlinkClick r:id="rId4"/>
              </a:rPr>
              <a:t>https://www.cnbc.com/2021/07/07/tether-cryptocurrency-usdt-what-you-need-to-know.html</a:t>
            </a:r>
            <a:endParaRPr/>
          </a:p>
          <a:p>
            <a:pPr marL="0" lvl="0" indent="0" algn="l" rtl="0">
              <a:spcBef>
                <a:spcPts val="1200"/>
              </a:spcBef>
              <a:spcAft>
                <a:spcPts val="0"/>
              </a:spcAft>
              <a:buNone/>
            </a:pPr>
            <a:r>
              <a:rPr lang="en" u="sng">
                <a:solidFill>
                  <a:schemeClr val="hlink"/>
                </a:solidFill>
                <a:hlinkClick r:id="rId3"/>
              </a:rPr>
              <a:t>https://cointelegraph.com/dogecoin-for-beginners/how-to-buy-dogecoin-a-beginners-guide-to-investing-in-doge</a:t>
            </a:r>
            <a:endParaRPr/>
          </a:p>
          <a:p>
            <a:pPr marL="0" lvl="0" indent="0" algn="l" rtl="0">
              <a:spcBef>
                <a:spcPts val="1200"/>
              </a:spcBef>
              <a:spcAft>
                <a:spcPts val="0"/>
              </a:spcAft>
              <a:buNone/>
            </a:pPr>
            <a:r>
              <a:rPr lang="en" u="sng">
                <a:solidFill>
                  <a:schemeClr val="hlink"/>
                </a:solidFill>
                <a:hlinkClick r:id="rId6"/>
              </a:rPr>
              <a:t>https://www.forbes.com/advisor/investing/cryptocurrency/who-is-satoshi-nakamoto/</a:t>
            </a:r>
            <a:endParaRPr/>
          </a:p>
          <a:p>
            <a:pPr marL="0" lvl="0" indent="0" algn="l" rtl="0">
              <a:spcBef>
                <a:spcPts val="1200"/>
              </a:spcBef>
              <a:spcAft>
                <a:spcPts val="0"/>
              </a:spcAft>
              <a:buNone/>
            </a:pPr>
            <a:r>
              <a:rPr lang="en" u="sng">
                <a:solidFill>
                  <a:schemeClr val="hlink"/>
                </a:solidFill>
                <a:hlinkClick r:id="rId7"/>
              </a:rPr>
              <a:t>https://www.confused.com/car-finance/beginners-guide-to-bitcoin</a:t>
            </a:r>
            <a:endParaRPr/>
          </a:p>
          <a:p>
            <a:pPr marL="0" lvl="0" indent="0" algn="l" rtl="0">
              <a:spcBef>
                <a:spcPts val="1200"/>
              </a:spcBef>
              <a:spcAft>
                <a:spcPts val="0"/>
              </a:spcAft>
              <a:buNone/>
            </a:pPr>
            <a:r>
              <a:rPr lang="en" u="sng">
                <a:solidFill>
                  <a:schemeClr val="hlink"/>
                </a:solidFill>
                <a:hlinkClick r:id="rId8"/>
              </a:rPr>
              <a:t>https://time.com/nextadvisor/investing/cryptocurrency/what-is-bitcoin/#:~:text=Bitcoin%20was%20created%20in%202009,value%20currency%2C%20comparable%20to%20gold</a:t>
            </a:r>
            <a:r>
              <a:rPr lang="en"/>
              <a:t>.</a:t>
            </a:r>
            <a:endParaRPr/>
          </a:p>
          <a:p>
            <a:pPr marL="0" lvl="0" indent="0" algn="l" rtl="0">
              <a:spcBef>
                <a:spcPts val="1200"/>
              </a:spcBef>
              <a:spcAft>
                <a:spcPts val="0"/>
              </a:spcAft>
              <a:buNone/>
            </a:pPr>
            <a:r>
              <a:rPr lang="en" u="sng">
                <a:solidFill>
                  <a:schemeClr val="hlink"/>
                </a:solidFill>
                <a:hlinkClick r:id="rId9"/>
              </a:rPr>
              <a:t>https://www.investopedia.com/terms/e/ethereum.asp</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Purpose</a:t>
            </a:r>
            <a:endParaRPr/>
          </a:p>
        </p:txBody>
      </p:sp>
      <p:sp>
        <p:nvSpPr>
          <p:cNvPr id="70" name="Google Shape;70;p1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Predict trends of 5 different Cryptocurrencies by using past performance data in order to locate the most valuable investment.</a:t>
            </a:r>
            <a:endParaRPr/>
          </a:p>
          <a:p>
            <a:pPr marL="457200" lvl="0" indent="-342900" algn="l" rtl="0">
              <a:spcBef>
                <a:spcPts val="0"/>
              </a:spcBef>
              <a:spcAft>
                <a:spcPts val="0"/>
              </a:spcAft>
              <a:buSzPts val="1800"/>
              <a:buChar char="-"/>
            </a:pPr>
            <a:r>
              <a:rPr lang="en"/>
              <a:t>Currencies Utilized:</a:t>
            </a:r>
            <a:endParaRPr/>
          </a:p>
          <a:p>
            <a:pPr marL="914400" lvl="1" indent="-317500" algn="l" rtl="0">
              <a:spcBef>
                <a:spcPts val="0"/>
              </a:spcBef>
              <a:spcAft>
                <a:spcPts val="0"/>
              </a:spcAft>
              <a:buSzPts val="1400"/>
              <a:buChar char="-"/>
            </a:pPr>
            <a:r>
              <a:rPr lang="en"/>
              <a:t>Bitcoin</a:t>
            </a:r>
            <a:endParaRPr/>
          </a:p>
          <a:p>
            <a:pPr marL="914400" lvl="1" indent="-317500" algn="l" rtl="0">
              <a:spcBef>
                <a:spcPts val="0"/>
              </a:spcBef>
              <a:spcAft>
                <a:spcPts val="0"/>
              </a:spcAft>
              <a:buSzPts val="1400"/>
              <a:buChar char="-"/>
            </a:pPr>
            <a:r>
              <a:rPr lang="en"/>
              <a:t>Dogecoin</a:t>
            </a:r>
            <a:endParaRPr/>
          </a:p>
          <a:p>
            <a:pPr marL="914400" lvl="1" indent="-317500" algn="l" rtl="0">
              <a:spcBef>
                <a:spcPts val="0"/>
              </a:spcBef>
              <a:spcAft>
                <a:spcPts val="0"/>
              </a:spcAft>
              <a:buSzPts val="1400"/>
              <a:buChar char="-"/>
            </a:pPr>
            <a:r>
              <a:rPr lang="en"/>
              <a:t>Tether</a:t>
            </a:r>
            <a:endParaRPr/>
          </a:p>
          <a:p>
            <a:pPr marL="914400" lvl="1" indent="-317500" algn="l" rtl="0">
              <a:spcBef>
                <a:spcPts val="0"/>
              </a:spcBef>
              <a:spcAft>
                <a:spcPts val="0"/>
              </a:spcAft>
              <a:buSzPts val="1400"/>
              <a:buChar char="-"/>
            </a:pPr>
            <a:r>
              <a:rPr lang="en"/>
              <a:t>Etherium</a:t>
            </a:r>
            <a:endParaRPr/>
          </a:p>
          <a:p>
            <a:pPr marL="914400" lvl="1" indent="-317500" algn="l" rtl="0">
              <a:spcBef>
                <a:spcPts val="0"/>
              </a:spcBef>
              <a:spcAft>
                <a:spcPts val="0"/>
              </a:spcAft>
              <a:buSzPts val="1400"/>
              <a:buChar char="-"/>
            </a:pPr>
            <a:r>
              <a:rPr lang="en"/>
              <a:t>XRP</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Tools Used</a:t>
            </a:r>
            <a:endParaRPr/>
          </a:p>
        </p:txBody>
      </p:sp>
      <p:sp>
        <p:nvSpPr>
          <p:cNvPr id="76" name="Google Shape;76;p15"/>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MongoDB</a:t>
            </a:r>
            <a:endParaRPr/>
          </a:p>
          <a:p>
            <a:pPr marL="457200" lvl="0" indent="-342900" algn="l" rtl="0">
              <a:spcBef>
                <a:spcPts val="0"/>
              </a:spcBef>
              <a:spcAft>
                <a:spcPts val="0"/>
              </a:spcAft>
              <a:buSzPts val="1800"/>
              <a:buChar char="-"/>
            </a:pPr>
            <a:r>
              <a:rPr lang="en"/>
              <a:t>Jupyter Notebook</a:t>
            </a:r>
            <a:endParaRPr/>
          </a:p>
          <a:p>
            <a:pPr marL="457200" lvl="0" indent="-342900" algn="l" rtl="0">
              <a:spcBef>
                <a:spcPts val="0"/>
              </a:spcBef>
              <a:spcAft>
                <a:spcPts val="0"/>
              </a:spcAft>
              <a:buSzPts val="1800"/>
              <a:buChar char="-"/>
            </a:pPr>
            <a:r>
              <a:rPr lang="en"/>
              <a:t>Yahoo Finance API </a:t>
            </a:r>
            <a:endParaRPr/>
          </a:p>
          <a:p>
            <a:pPr marL="457200" lvl="0" indent="-342900" algn="l" rtl="0">
              <a:spcBef>
                <a:spcPts val="0"/>
              </a:spcBef>
              <a:spcAft>
                <a:spcPts val="0"/>
              </a:spcAft>
              <a:buSzPts val="1800"/>
              <a:buChar char="-"/>
            </a:pPr>
            <a:r>
              <a:rPr lang="en"/>
              <a:t>Tableau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87900" y="43687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BitCoin (BTC)</a:t>
            </a:r>
            <a:endParaRPr/>
          </a:p>
        </p:txBody>
      </p:sp>
      <p:sp>
        <p:nvSpPr>
          <p:cNvPr id="82" name="Google Shape;82;p16"/>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Created in 2009 with prices that exceeded $60,000 in 2021 by an unknown user/users with the pseudonym Satoshi Nakamoto</a:t>
            </a:r>
            <a:endParaRPr/>
          </a:p>
          <a:p>
            <a:pPr marL="457200" lvl="0" indent="-342900" algn="l" rtl="0">
              <a:spcBef>
                <a:spcPts val="0"/>
              </a:spcBef>
              <a:spcAft>
                <a:spcPts val="0"/>
              </a:spcAft>
              <a:buSzPts val="1800"/>
              <a:buChar char="●"/>
            </a:pPr>
            <a:r>
              <a:rPr lang="en"/>
              <a:t>Digital currency that operated on a decentralized network.</a:t>
            </a:r>
            <a:endParaRPr/>
          </a:p>
          <a:p>
            <a:pPr marL="914400" lvl="1" indent="-317500" algn="l" rtl="0">
              <a:spcBef>
                <a:spcPts val="0"/>
              </a:spcBef>
              <a:spcAft>
                <a:spcPts val="0"/>
              </a:spcAft>
              <a:buSzPts val="1400"/>
              <a:buChar char="○"/>
            </a:pPr>
            <a:r>
              <a:rPr lang="en"/>
              <a:t>Although transactions are recorded on a public log, users can remain anonymous with encryption keys. </a:t>
            </a:r>
            <a:endParaRPr/>
          </a:p>
          <a:p>
            <a:pPr marL="914400" lvl="1" indent="-317500" algn="l" rtl="0">
              <a:spcBef>
                <a:spcPts val="0"/>
              </a:spcBef>
              <a:spcAft>
                <a:spcPts val="0"/>
              </a:spcAft>
              <a:buSzPts val="1400"/>
              <a:buChar char="○"/>
            </a:pPr>
            <a:r>
              <a:rPr lang="en"/>
              <a:t>Transactions are made with no need to go through a bank </a:t>
            </a:r>
            <a:endParaRPr/>
          </a:p>
          <a:p>
            <a:pPr marL="0" lvl="0" indent="0" algn="l" rtl="0">
              <a:spcBef>
                <a:spcPts val="1200"/>
              </a:spcBef>
              <a:spcAft>
                <a:spcPts val="1200"/>
              </a:spcAft>
              <a:buNone/>
            </a:pPr>
            <a:endParaRPr/>
          </a:p>
        </p:txBody>
      </p:sp>
      <p:pic>
        <p:nvPicPr>
          <p:cNvPr id="83" name="Google Shape;83;p16"/>
          <p:cNvPicPr preferRelativeResize="0"/>
          <p:nvPr/>
        </p:nvPicPr>
        <p:blipFill>
          <a:blip r:embed="rId3">
            <a:alphaModFix/>
          </a:blip>
          <a:stretch>
            <a:fillRect/>
          </a:stretch>
        </p:blipFill>
        <p:spPr>
          <a:xfrm>
            <a:off x="6918825" y="3749500"/>
            <a:ext cx="2225172" cy="13939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Bitcoin (BTC)</a:t>
            </a:r>
            <a:endParaRPr/>
          </a:p>
        </p:txBody>
      </p:sp>
      <p:pic>
        <p:nvPicPr>
          <p:cNvPr id="89" name="Google Shape;89;p17"/>
          <p:cNvPicPr preferRelativeResize="0"/>
          <p:nvPr/>
        </p:nvPicPr>
        <p:blipFill>
          <a:blip r:embed="rId3">
            <a:alphaModFix/>
          </a:blip>
          <a:stretch>
            <a:fillRect/>
          </a:stretch>
        </p:blipFill>
        <p:spPr>
          <a:xfrm>
            <a:off x="152400" y="1296525"/>
            <a:ext cx="8878550" cy="36945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Dogecoin (DOGE)</a:t>
            </a:r>
            <a:endParaRPr/>
          </a:p>
        </p:txBody>
      </p:sp>
      <p:sp>
        <p:nvSpPr>
          <p:cNvPr id="95" name="Google Shape;95;p18"/>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Created in 2013 by Jackson Palmer, an Adobe Project Manager, as part of a satirical take on the crypto market. </a:t>
            </a:r>
            <a:endParaRPr/>
          </a:p>
          <a:p>
            <a:pPr marL="457200" lvl="0" indent="-342900" algn="l" rtl="0">
              <a:spcBef>
                <a:spcPts val="0"/>
              </a:spcBef>
              <a:spcAft>
                <a:spcPts val="0"/>
              </a:spcAft>
              <a:buSzPts val="1800"/>
              <a:buChar char="●"/>
            </a:pPr>
            <a:r>
              <a:rPr lang="en"/>
              <a:t>Mined through a proof of work consensus algorithm where miners receive it as a ‘reward’ for solving blocks.</a:t>
            </a:r>
            <a:endParaRPr/>
          </a:p>
          <a:p>
            <a:pPr marL="914400" lvl="1" indent="-317500" algn="l" rtl="0">
              <a:spcBef>
                <a:spcPts val="0"/>
              </a:spcBef>
              <a:spcAft>
                <a:spcPts val="0"/>
              </a:spcAft>
              <a:buSzPts val="1400"/>
              <a:buChar char="○"/>
            </a:pPr>
            <a:r>
              <a:rPr lang="en"/>
              <a:t>There is no cap on the amount of coin that can be mined, however, the coin has very few use cases.  </a:t>
            </a:r>
            <a:endParaRPr/>
          </a:p>
        </p:txBody>
      </p:sp>
      <p:pic>
        <p:nvPicPr>
          <p:cNvPr id="96" name="Google Shape;96;p18"/>
          <p:cNvPicPr preferRelativeResize="0"/>
          <p:nvPr/>
        </p:nvPicPr>
        <p:blipFill>
          <a:blip r:embed="rId3">
            <a:alphaModFix/>
          </a:blip>
          <a:stretch>
            <a:fillRect/>
          </a:stretch>
        </p:blipFill>
        <p:spPr>
          <a:xfrm>
            <a:off x="7248600" y="3255500"/>
            <a:ext cx="1859927" cy="185992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Dogecoin (DOGE)</a:t>
            </a:r>
            <a:endParaRPr/>
          </a:p>
        </p:txBody>
      </p:sp>
      <p:pic>
        <p:nvPicPr>
          <p:cNvPr id="102" name="Google Shape;102;p19"/>
          <p:cNvPicPr preferRelativeResize="0"/>
          <p:nvPr/>
        </p:nvPicPr>
        <p:blipFill>
          <a:blip r:embed="rId3">
            <a:alphaModFix/>
          </a:blip>
          <a:stretch>
            <a:fillRect/>
          </a:stretch>
        </p:blipFill>
        <p:spPr>
          <a:xfrm>
            <a:off x="152400" y="1296525"/>
            <a:ext cx="8368235" cy="36945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Tether (USDT)</a:t>
            </a:r>
            <a:endParaRPr/>
          </a:p>
        </p:txBody>
      </p:sp>
      <p:sp>
        <p:nvSpPr>
          <p:cNvPr id="108" name="Google Shape;108;p20"/>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Created in 2014, it was first issued as a dollar-backed digital currency known as realcoin through the Bitcoin network.</a:t>
            </a:r>
            <a:endParaRPr/>
          </a:p>
          <a:p>
            <a:pPr marL="457200" lvl="0" indent="-342900" algn="l" rtl="0">
              <a:spcBef>
                <a:spcPts val="0"/>
              </a:spcBef>
              <a:spcAft>
                <a:spcPts val="0"/>
              </a:spcAft>
              <a:buSzPts val="1800"/>
              <a:buChar char="●"/>
            </a:pPr>
            <a:r>
              <a:rPr lang="en"/>
              <a:t>Also known as “stable coin” dues to its connection to real world assets such as the US dollar in order to maintain its value.</a:t>
            </a:r>
            <a:endParaRPr/>
          </a:p>
          <a:p>
            <a:pPr marL="914400" lvl="1" indent="-317500" algn="l" rtl="0">
              <a:spcBef>
                <a:spcPts val="0"/>
              </a:spcBef>
              <a:spcAft>
                <a:spcPts val="0"/>
              </a:spcAft>
              <a:buSzPts val="1400"/>
              <a:buChar char="○"/>
            </a:pPr>
            <a:r>
              <a:rPr lang="en"/>
              <a:t>Some investors state that Tether may not have enough dollar reserves to justify its price making it a controversial currency. </a:t>
            </a:r>
            <a:endParaRPr/>
          </a:p>
        </p:txBody>
      </p:sp>
      <p:pic>
        <p:nvPicPr>
          <p:cNvPr id="109" name="Google Shape;109;p20"/>
          <p:cNvPicPr preferRelativeResize="0"/>
          <p:nvPr/>
        </p:nvPicPr>
        <p:blipFill>
          <a:blip r:embed="rId3">
            <a:alphaModFix/>
          </a:blip>
          <a:stretch>
            <a:fillRect/>
          </a:stretch>
        </p:blipFill>
        <p:spPr>
          <a:xfrm>
            <a:off x="7634550" y="3513275"/>
            <a:ext cx="1509450" cy="1630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Tether (USDT)</a:t>
            </a:r>
            <a:endParaRPr/>
          </a:p>
        </p:txBody>
      </p:sp>
      <p:pic>
        <p:nvPicPr>
          <p:cNvPr id="115" name="Google Shape;115;p21"/>
          <p:cNvPicPr preferRelativeResize="0"/>
          <p:nvPr/>
        </p:nvPicPr>
        <p:blipFill>
          <a:blip r:embed="rId3">
            <a:alphaModFix/>
          </a:blip>
          <a:stretch>
            <a:fillRect/>
          </a:stretch>
        </p:blipFill>
        <p:spPr>
          <a:xfrm>
            <a:off x="152400" y="1296525"/>
            <a:ext cx="8368235" cy="3694576"/>
          </a:xfrm>
          <a:prstGeom prst="rect">
            <a:avLst/>
          </a:prstGeom>
          <a:noFill/>
          <a:ln>
            <a:noFill/>
          </a:ln>
        </p:spPr>
      </p:pic>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616</Words>
  <Application>Microsoft Office PowerPoint</Application>
  <PresentationFormat>On-screen Show (16:9)</PresentationFormat>
  <Paragraphs>64</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Roboto Slab</vt:lpstr>
      <vt:lpstr>Roboto</vt:lpstr>
      <vt:lpstr>Arial</vt:lpstr>
      <vt:lpstr>Marina</vt:lpstr>
      <vt:lpstr>Cryptocurrency  Analysis </vt:lpstr>
      <vt:lpstr>Purpose</vt:lpstr>
      <vt:lpstr>Tools Used</vt:lpstr>
      <vt:lpstr>BitCoin (BTC)</vt:lpstr>
      <vt:lpstr>Bitcoin (BTC)</vt:lpstr>
      <vt:lpstr>Dogecoin (DOGE)</vt:lpstr>
      <vt:lpstr>Dogecoin (DOGE)</vt:lpstr>
      <vt:lpstr>Tether (USDT)</vt:lpstr>
      <vt:lpstr>Tether (USDT)</vt:lpstr>
      <vt:lpstr>Ethereum (ETH)</vt:lpstr>
      <vt:lpstr>Ethereum (ETH)</vt:lpstr>
      <vt:lpstr>XRP</vt:lpstr>
      <vt:lpstr>XRP</vt:lpstr>
      <vt:lpstr>Group Comparison</vt:lpstr>
      <vt:lpstr>Data vs Hypothesis</vt:lpstr>
      <vt:lpstr>Conclusion</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Cryptocurrency  Analysis </dc:title>
  <dc:creator>Nick merced</dc:creator>
  <cp:lastModifiedBy>Nick merced</cp:lastModifiedBy>
  <cp:revision>1</cp:revision>
  <dcterms:modified xsi:type="dcterms:W3CDTF">2022-09-03T19:23:11Z</dcterms:modified>
</cp:coreProperties>
</file>